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79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1" r:id="rId17"/>
    <p:sldId id="274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FFD395-A7E3-41AC-BC0F-1B7FC8A64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F659C4A-CE41-4396-BC89-98E379C7A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9BBA57-316B-4B2E-BC02-B840FCDF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A18BAD-6EBC-4ADC-943C-2CE6851B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6A6811-F968-437F-8AA3-DBAB8763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12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3A6F6-B324-4F25-BE4C-552A3DFE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C79616-341B-4099-8DD1-B7CE9A15D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2E1733-1351-4850-B315-2303243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733FC9-6059-4C35-B06B-150BF54C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7E5B11-FB45-42AF-B1A3-DA4BB019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39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566E7CD-8046-4BD2-8E1A-A933C622DF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45ED138-71C6-4874-A760-642A04833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2C2CF1-67D1-4253-9FB0-05D67AEE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65A042-79C1-478C-B6E1-0732724B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77D62-66CA-49C3-8DB1-24D44880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7C6C14-D3C5-48D8-8BBF-402369E7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83EEB-820D-4085-9B81-77006793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A55269-3E69-4C90-AEA2-DD66EE88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CB0813-F81F-4D1F-B1E6-216F5C4E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36F76E-9FD4-48AD-87A1-89EEDCDF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391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81A60E-785E-4E91-971B-5078A539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C7DB54-B080-48A2-A418-98110C2CB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C90907-1498-474C-9398-6BC2994C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1B7E66-0A03-4970-AEB4-47B850FE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F0D9F0-8A11-4D5B-9B73-721FC48A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79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922D0-A92B-4E61-96E1-E1E30140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FD66DE-09B9-4772-8657-4F45E6807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31360D-EF8D-400F-8679-06A63E533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D28B21-C7A0-42CB-A1C8-54622015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6CE112-307B-490C-A44A-FBB2F26D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1B88A5F-203D-47E8-9FF6-619698EC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230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A7D1EE-41AD-4A9E-9F31-E6651C2E1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9445FE-3FEF-49B0-BE56-0BAA8B0B7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C2C5DA-4C65-4AAF-8846-AB3C20C8B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6D53CBA-89A8-4977-8CBC-FD10F0AE9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C7959C-2F71-4E43-95A0-C8BBB324B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4E89FF4-1C19-4A9C-9CA7-83160483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77FED3-BF36-476A-802F-116E4666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7FB1F51-0568-425F-8FB4-C52B00F7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13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41A5-9807-4D4D-B8AC-1D1BD927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DF71A5-E2C5-46FD-9C2F-14FBE9CD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8EDB50-9B39-43E2-B53A-5BDE1B03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FC63E2-869C-4A9D-B3AF-BC6A0D08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35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5A79033-EEFD-4A2A-98DE-9AB6D85A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A2E597-D52E-45BB-9460-C294399D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30455B-57B7-4766-8F43-A3A3252E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68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14802-2771-4B00-AD45-62BBB386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89C6B6-08C6-4156-9EC6-1CCF80E9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A3427A2-EBFD-4AE0-AFF3-60763869D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1B64EB-DFE7-44DE-A8E0-FA40E4BA9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C968A1-729E-41BA-835B-DB510B61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1ACDD9-0455-4C15-90D1-001E57E7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895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7BF8F4-59BE-484E-8035-25F31345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50762CA-7BA0-4F9A-9881-BE65433A1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FB2AB4-B1F7-40FE-B457-AD209944A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B20B000-F319-43D9-913E-D77D8595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6E4C09C-E59E-4DEF-8702-B2BE2FAE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3C4FD7E-77C5-41A6-BAF7-CF9E6E14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21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EE0C686-A2FF-4B19-A80E-87418848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921405-39F0-4D56-9789-355FE0FD6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C723C-0EED-4F00-B6A8-AFA387F45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2BFCF-AFEF-49E4-8EA1-291B452D3A40}" type="datetimeFigureOut">
              <a:rPr lang="it-IT" smtClean="0"/>
              <a:t>06/02/2018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1F1099-700F-4C90-A42C-BC72E87CF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0644A3-D1CF-4DEC-AEEA-CB44F1DD2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075F-2F7D-4359-87A5-0BF7252DF1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82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static1.squarespace.com/static/52eae587e4b071e1ddeaf2c2/t/591f4241d2b857b73648d219/1495220802041/TribeDynamics_Logo_Lockup-01.png?format=1000w">
            <a:extLst>
              <a:ext uri="{FF2B5EF4-FFF2-40B4-BE49-F238E27FC236}">
                <a16:creationId xmlns:a16="http://schemas.microsoft.com/office/drawing/2014/main" id="{7522AB92-F9A3-48F8-A6C4-CD5F243E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9" y="1194074"/>
            <a:ext cx="10901471" cy="272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D342045-8A97-41D5-BD76-ADB7907C8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  <a:solidFill>
            <a:srgbClr val="404040"/>
          </a:solidFill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IACS </a:t>
            </a:r>
            <a:r>
              <a:rPr lang="it-IT" dirty="0" err="1">
                <a:solidFill>
                  <a:schemeClr val="bg1"/>
                </a:solidFill>
              </a:rPr>
              <a:t>Capstone</a:t>
            </a:r>
            <a:r>
              <a:rPr lang="it-IT" dirty="0">
                <a:solidFill>
                  <a:schemeClr val="bg1"/>
                </a:solidFill>
              </a:rPr>
              <a:t> Project Course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131F93-B16E-4E20-B6B7-75AC3AC28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19122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DataShack</a:t>
            </a:r>
            <a:r>
              <a:rPr lang="it-IT" dirty="0">
                <a:solidFill>
                  <a:schemeClr val="bg2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90139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cdn-a.william-reed.com/var/wrbm_gb_food_pharma/storage/images/5/3/0/3/2593035-1-eng-GB/Parexel-expands-its-clinical-trial-site-network-to-speed-drug-development.jpg">
            <a:extLst>
              <a:ext uri="{FF2B5EF4-FFF2-40B4-BE49-F238E27FC236}">
                <a16:creationId xmlns:a16="http://schemas.microsoft.com/office/drawing/2014/main" id="{4FDEDC58-72FA-4877-8BBA-D1FABC29C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6" b="909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2" name="Rectangle 70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E9A9A1-8409-4014-A233-2DBA4592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782306"/>
            <a:ext cx="3759240" cy="1344975"/>
          </a:xfrm>
        </p:spPr>
        <p:txBody>
          <a:bodyPr>
            <a:noAutofit/>
          </a:bodyPr>
          <a:lstStyle/>
          <a:p>
            <a:r>
              <a:rPr lang="it-IT" b="1" dirty="0"/>
              <a:t>WHY SHOULD WE SOLVE THIS PROBLEM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B8CD8C-DD62-4B75-ADF0-4048A0EB9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459115"/>
            <a:ext cx="3764826" cy="3773010"/>
          </a:xfrm>
        </p:spPr>
        <p:txBody>
          <a:bodyPr>
            <a:normAutofit/>
          </a:bodyPr>
          <a:lstStyle/>
          <a:p>
            <a:r>
              <a:rPr lang="en-US" sz="2400" dirty="0"/>
              <a:t>As the company expands internationally to Europe and Asia, it must be able to target those markets too, even though the posts are not written in English</a:t>
            </a:r>
            <a:endParaRPr lang="it-IT" sz="2400" dirty="0"/>
          </a:p>
          <a:p>
            <a:r>
              <a:rPr lang="en-US" sz="2400" dirty="0"/>
              <a:t>It is important that we find a solution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45602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upload.wikimedia.org/wikipedia/commons/d/db/Google_Translate_Icon.png">
            <a:extLst>
              <a:ext uri="{FF2B5EF4-FFF2-40B4-BE49-F238E27FC236}">
                <a16:creationId xmlns:a16="http://schemas.microsoft.com/office/drawing/2014/main" id="{88279097-F88E-4404-8E46-7659E1E7B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" r="1" b="4580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968EAE8-CF76-45C3-8093-1D5DD346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Autofit/>
          </a:bodyPr>
          <a:lstStyle/>
          <a:p>
            <a:r>
              <a:rPr lang="it-IT" b="1" dirty="0"/>
              <a:t>APPROACH #1: MACHINE TRANSLATION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1D246A-9D32-4436-B118-B8543B05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722487"/>
            <a:ext cx="3651466" cy="3785419"/>
          </a:xfrm>
        </p:spPr>
        <p:txBody>
          <a:bodyPr>
            <a:normAutofit/>
          </a:bodyPr>
          <a:lstStyle/>
          <a:p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scale </a:t>
            </a: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well</a:t>
            </a:r>
            <a:endParaRPr lang="it-IT" sz="2400" dirty="0"/>
          </a:p>
          <a:p>
            <a:r>
              <a:rPr lang="it-IT" sz="2400" dirty="0" err="1"/>
              <a:t>APIs</a:t>
            </a:r>
            <a:r>
              <a:rPr lang="it-IT" sz="2400" dirty="0"/>
              <a:t> use </a:t>
            </a:r>
            <a:r>
              <a:rPr lang="it-IT" sz="2400" dirty="0" err="1"/>
              <a:t>might</a:t>
            </a:r>
            <a:r>
              <a:rPr lang="it-IT" sz="2400" dirty="0"/>
              <a:t> </a:t>
            </a:r>
            <a:r>
              <a:rPr lang="it-IT" sz="2400" dirty="0" err="1"/>
              <a:t>become</a:t>
            </a:r>
            <a:r>
              <a:rPr lang="it-IT" sz="2400" dirty="0"/>
              <a:t> large (and </a:t>
            </a:r>
            <a:r>
              <a:rPr lang="it-IT" sz="2400" dirty="0" err="1"/>
              <a:t>costly</a:t>
            </a:r>
            <a:r>
              <a:rPr lang="it-IT" sz="2400" dirty="0"/>
              <a:t>) </a:t>
            </a: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quickly</a:t>
            </a:r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28417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4BEE809-F7F3-4B53-AFFA-289D5F5F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270" y="10"/>
            <a:ext cx="5724516" cy="6857990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985CF1-3616-4969-B957-5ED0BEF8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Autofit/>
          </a:bodyPr>
          <a:lstStyle/>
          <a:p>
            <a:r>
              <a:rPr lang="it-IT" b="1" dirty="0"/>
              <a:t>APPROACH #2:</a:t>
            </a:r>
            <a:br>
              <a:rPr lang="it-IT" b="1" dirty="0"/>
            </a:br>
            <a:r>
              <a:rPr lang="it-IT" b="1" dirty="0"/>
              <a:t>ONE GIGANTIC VOCABULARY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14B063-EDF4-4CE5-9502-467CBE7A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754570"/>
            <a:ext cx="3651466" cy="3785419"/>
          </a:xfrm>
        </p:spPr>
        <p:txBody>
          <a:bodyPr>
            <a:normAutofit/>
          </a:bodyPr>
          <a:lstStyle/>
          <a:p>
            <a:r>
              <a:rPr lang="en-US" sz="2400" dirty="0"/>
              <a:t>Train the model by creating a huge vocabulary comprising all languages</a:t>
            </a:r>
          </a:p>
          <a:p>
            <a:r>
              <a:rPr lang="en-US" sz="2400" dirty="0"/>
              <a:t>Empirically works</a:t>
            </a:r>
          </a:p>
          <a:p>
            <a:r>
              <a:rPr lang="en-US" sz="2400" dirty="0"/>
              <a:t>There is a lot of room for improvement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01296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776B45B-C080-4438-BE74-E27F33BC8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B2FF8F4-205C-4565-BD4A-1B541AFB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40082"/>
            <a:ext cx="5127031" cy="1676603"/>
          </a:xfrm>
        </p:spPr>
        <p:txBody>
          <a:bodyPr>
            <a:normAutofit/>
          </a:bodyPr>
          <a:lstStyle/>
          <a:p>
            <a:r>
              <a:rPr lang="it-IT" b="1" dirty="0"/>
              <a:t>TRIBE’S CURRENT APPROACH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B66C13-B24D-4E84-A19A-81794161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2" y="2713607"/>
            <a:ext cx="5127029" cy="3785419"/>
          </a:xfrm>
        </p:spPr>
        <p:txBody>
          <a:bodyPr>
            <a:normAutofit/>
          </a:bodyPr>
          <a:lstStyle/>
          <a:p>
            <a:r>
              <a:rPr lang="it-IT" sz="2400" dirty="0"/>
              <a:t>n-</a:t>
            </a:r>
            <a:r>
              <a:rPr lang="it-IT" sz="2400" dirty="0" err="1"/>
              <a:t>gram</a:t>
            </a:r>
            <a:r>
              <a:rPr lang="it-IT" sz="2400" dirty="0"/>
              <a:t> from </a:t>
            </a:r>
            <a:r>
              <a:rPr lang="it-IT" sz="2400" dirty="0" err="1"/>
              <a:t>words</a:t>
            </a:r>
            <a:r>
              <a:rPr lang="it-IT" sz="2400" dirty="0"/>
              <a:t> </a:t>
            </a:r>
            <a:r>
              <a:rPr lang="it-IT" sz="2400" dirty="0" err="1"/>
              <a:t>across</a:t>
            </a:r>
            <a:r>
              <a:rPr lang="it-IT" sz="2400" dirty="0"/>
              <a:t> </a:t>
            </a:r>
            <a:r>
              <a:rPr lang="it-IT" sz="2400" dirty="0" err="1"/>
              <a:t>languages</a:t>
            </a:r>
            <a:endParaRPr lang="it-IT" sz="2400" dirty="0"/>
          </a:p>
          <a:p>
            <a:r>
              <a:rPr lang="it-IT" sz="2400" dirty="0" err="1"/>
              <a:t>Logistic</a:t>
            </a:r>
            <a:r>
              <a:rPr lang="it-IT" sz="2400" dirty="0"/>
              <a:t> </a:t>
            </a:r>
            <a:r>
              <a:rPr lang="it-IT" sz="2400" dirty="0" err="1"/>
              <a:t>regression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for </a:t>
            </a:r>
            <a:r>
              <a:rPr lang="it-IT" sz="2400" dirty="0" err="1"/>
              <a:t>classification</a:t>
            </a:r>
            <a:r>
              <a:rPr lang="it-IT" sz="2400" dirty="0"/>
              <a:t> </a:t>
            </a:r>
            <a:r>
              <a:rPr lang="it-IT" sz="2400" dirty="0" err="1"/>
              <a:t>tasks</a:t>
            </a:r>
            <a:endParaRPr lang="it-IT" sz="2400" dirty="0"/>
          </a:p>
          <a:p>
            <a:r>
              <a:rPr lang="it-IT" sz="2400" b="1" dirty="0" err="1"/>
              <a:t>Problem</a:t>
            </a:r>
            <a:r>
              <a:rPr lang="it-IT" sz="2400" b="1" dirty="0"/>
              <a:t>: </a:t>
            </a:r>
            <a:r>
              <a:rPr lang="en-US" sz="2400" dirty="0"/>
              <a:t>Creating n-grams is cumbersome and inefficient, particularly in unknown languages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38501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s://www.geeksforgeeks.org/wp-content/uploads/110.png">
            <a:extLst>
              <a:ext uri="{FF2B5EF4-FFF2-40B4-BE49-F238E27FC236}">
                <a16:creationId xmlns:a16="http://schemas.microsoft.com/office/drawing/2014/main" id="{55BD32B6-DD95-4781-983A-DCD4FC95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19" y="1962719"/>
            <a:ext cx="5614835" cy="27793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8370D9B-6D3A-43B0-9070-BDD9554C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Autofit/>
          </a:bodyPr>
          <a:lstStyle/>
          <a:p>
            <a:r>
              <a:rPr lang="it-IT" b="1" dirty="0"/>
              <a:t>HOW DO THEY APPLY THEIR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2F8088-34DA-41EA-958C-4CB1DF069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2704730"/>
            <a:ext cx="3505494" cy="3785419"/>
          </a:xfrm>
        </p:spPr>
        <p:txBody>
          <a:bodyPr>
            <a:normAutofit/>
          </a:bodyPr>
          <a:lstStyle/>
          <a:p>
            <a:r>
              <a:rPr lang="it-IT" sz="2400" b="1" dirty="0" err="1"/>
              <a:t>Binomial</a:t>
            </a:r>
            <a:r>
              <a:rPr lang="it-IT" sz="2400" b="1" dirty="0"/>
              <a:t> Task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post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Maybelline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?»</a:t>
            </a:r>
          </a:p>
          <a:p>
            <a:r>
              <a:rPr lang="it-IT" sz="2400" b="1" dirty="0" err="1"/>
              <a:t>Multinomial</a:t>
            </a:r>
            <a:r>
              <a:rPr lang="it-IT" sz="2400" b="1" dirty="0"/>
              <a:t> Task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post </a:t>
            </a:r>
            <a:r>
              <a:rPr lang="it-IT" dirty="0" err="1"/>
              <a:t>about</a:t>
            </a:r>
            <a:r>
              <a:rPr lang="it-IT" dirty="0"/>
              <a:t>?»</a:t>
            </a:r>
          </a:p>
          <a:p>
            <a:pPr lvl="1"/>
            <a:r>
              <a:rPr lang="it-IT" dirty="0" err="1"/>
              <a:t>Answers</a:t>
            </a:r>
            <a:r>
              <a:rPr lang="it-IT" dirty="0"/>
              <a:t>: </a:t>
            </a:r>
            <a:r>
              <a:rPr lang="fr-FR" dirty="0"/>
              <a:t>beauty, fragrance, </a:t>
            </a:r>
            <a:r>
              <a:rPr lang="fr-FR" dirty="0" err="1"/>
              <a:t>skincare</a:t>
            </a:r>
            <a:r>
              <a:rPr lang="fr-FR" dirty="0"/>
              <a:t>, </a:t>
            </a:r>
            <a:r>
              <a:rPr lang="fr-FR" dirty="0" err="1"/>
              <a:t>haircare</a:t>
            </a:r>
            <a:r>
              <a:rPr lang="fr-FR" dirty="0"/>
              <a:t>, etc.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519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uder.io/content/images/2016/10/zou_et_al_2013.png">
            <a:extLst>
              <a:ext uri="{FF2B5EF4-FFF2-40B4-BE49-F238E27FC236}">
                <a16:creationId xmlns:a16="http://schemas.microsoft.com/office/drawing/2014/main" id="{EEB19DF7-E6BA-4A26-B674-F321D1685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r="11964" b="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C38EE93-ED79-45EF-9C81-F8F23544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Autofit/>
          </a:bodyPr>
          <a:lstStyle/>
          <a:p>
            <a:r>
              <a:rPr lang="it-IT" b="1" dirty="0"/>
              <a:t>WHAT’S THE PATH TO A SOLUTION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54DE49-F686-4EC9-8279-DB7959C48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713608"/>
            <a:ext cx="3651466" cy="3785419"/>
          </a:xfrm>
        </p:spPr>
        <p:txBody>
          <a:bodyPr>
            <a:normAutofit/>
          </a:bodyPr>
          <a:lstStyle/>
          <a:p>
            <a:r>
              <a:rPr lang="en-US" sz="2400" dirty="0"/>
              <a:t>Transfer Learning</a:t>
            </a:r>
          </a:p>
          <a:p>
            <a:r>
              <a:rPr lang="en-US" sz="2400" dirty="0"/>
              <a:t>Active Learning</a:t>
            </a:r>
          </a:p>
          <a:p>
            <a:r>
              <a:rPr lang="en-US" sz="2400" dirty="0"/>
              <a:t>Latent Space Representation (Encoding)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269727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0C84CF-C1DA-4AB1-935B-50EF4596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141549"/>
            <a:ext cx="5614835" cy="4421682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2B452-208C-4F73-BE38-5F3E43A4C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265281"/>
            <a:ext cx="4470379" cy="1622321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ADVANTAGES</a:t>
            </a:r>
            <a:br>
              <a:rPr lang="it-IT" b="1" dirty="0"/>
            </a:br>
            <a:r>
              <a:rPr lang="it-IT" b="1" dirty="0"/>
              <a:t>(1/2)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DA5B9B-4AAD-4CAE-808A-20776D455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85642"/>
            <a:ext cx="3505494" cy="3785419"/>
          </a:xfrm>
        </p:spPr>
        <p:txBody>
          <a:bodyPr>
            <a:noAutofit/>
          </a:bodyPr>
          <a:lstStyle/>
          <a:p>
            <a:r>
              <a:rPr lang="en-US" sz="2400" dirty="0"/>
              <a:t>Pre-Trained</a:t>
            </a:r>
          </a:p>
          <a:p>
            <a:r>
              <a:rPr lang="en-US" sz="2400" dirty="0"/>
              <a:t>Code and embeddings are available open-source</a:t>
            </a:r>
          </a:p>
          <a:p>
            <a:r>
              <a:rPr lang="en-US" sz="2400" dirty="0"/>
              <a:t>Can be trained for new languages </a:t>
            </a:r>
          </a:p>
          <a:p>
            <a:pPr lvl="1">
              <a:buSzPct val="70000"/>
              <a:buFont typeface="Wingdings" panose="05000000000000000000" pitchFamily="2" charset="2"/>
              <a:buChar char="Ø"/>
            </a:pPr>
            <a:r>
              <a:rPr lang="en-US" sz="2000" dirty="0"/>
              <a:t>Facebook recently trained this for 204 languages through social media</a:t>
            </a:r>
          </a:p>
          <a:p>
            <a:r>
              <a:rPr lang="en-US" sz="2400" dirty="0"/>
              <a:t>Works with any classifier/future task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6551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0C84CF-C1DA-4AB1-935B-50EF45966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1174806"/>
            <a:ext cx="5614835" cy="4355168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2B452-208C-4F73-BE38-5F3E43A4C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265280"/>
            <a:ext cx="4470379" cy="1622321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ADVANTAGES</a:t>
            </a:r>
            <a:br>
              <a:rPr lang="it-IT" b="1" dirty="0"/>
            </a:br>
            <a:r>
              <a:rPr lang="it-IT" b="1" dirty="0"/>
              <a:t>(2/2)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DA5B9B-4AAD-4CAE-808A-20776D455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03394"/>
            <a:ext cx="3505494" cy="3785419"/>
          </a:xfrm>
        </p:spPr>
        <p:txBody>
          <a:bodyPr>
            <a:noAutofit/>
          </a:bodyPr>
          <a:lstStyle/>
          <a:p>
            <a:r>
              <a:rPr lang="en-US" sz="2400" dirty="0"/>
              <a:t>No need of machine translation</a:t>
            </a:r>
          </a:p>
          <a:p>
            <a:r>
              <a:rPr lang="en-US" sz="2400" dirty="0"/>
              <a:t>Labeled data in source</a:t>
            </a:r>
          </a:p>
          <a:p>
            <a:r>
              <a:rPr lang="en-US" sz="2400" dirty="0"/>
              <a:t>Semi-supervised feedback in target</a:t>
            </a:r>
          </a:p>
          <a:p>
            <a:r>
              <a:rPr lang="en-US" sz="2400" dirty="0"/>
              <a:t>EM to pick and match distributions in target space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3763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scontent-sea1-1.cdninstagram.com/t51.2885-15/s480x480/e35/19121757_238483763310071_8238330032070590464_n.jpg?ig_cache_key=MTUzODAwMjIwMTI5NzU4MzQ0Mg%3D%3D.2">
            <a:extLst>
              <a:ext uri="{FF2B5EF4-FFF2-40B4-BE49-F238E27FC236}">
                <a16:creationId xmlns:a16="http://schemas.microsoft.com/office/drawing/2014/main" id="{341D5CEC-90F4-4FDD-BA8A-79FAC4B16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2" b="20278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84284B76-BC28-409D-A92E-B73467AE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WHO IS TRIBE DYNAMICS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FA9940-8C2C-4480-9BEF-16C9CFB39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657272"/>
            <a:ext cx="4593021" cy="2619839"/>
          </a:xfrm>
        </p:spPr>
        <p:txBody>
          <a:bodyPr anchor="ctr">
            <a:noAutofit/>
          </a:bodyPr>
          <a:lstStyle/>
          <a:p>
            <a:r>
              <a:rPr lang="it-IT" sz="2400" dirty="0"/>
              <a:t>Consulting </a:t>
            </a:r>
            <a:r>
              <a:rPr lang="en-US" sz="2400" dirty="0"/>
              <a:t>San</a:t>
            </a:r>
            <a:r>
              <a:rPr lang="it-IT" sz="2400" dirty="0"/>
              <a:t> Francisco </a:t>
            </a:r>
            <a:r>
              <a:rPr lang="it-IT" sz="2400" dirty="0" err="1"/>
              <a:t>based</a:t>
            </a:r>
            <a:r>
              <a:rPr lang="it-IT" sz="2400" dirty="0"/>
              <a:t> startup</a:t>
            </a:r>
          </a:p>
          <a:p>
            <a:r>
              <a:rPr lang="en-US" sz="2400" dirty="0"/>
              <a:t>Around 50 people in the company, mostly non-specialized ones</a:t>
            </a:r>
            <a:endParaRPr lang="it-IT" sz="2400" dirty="0"/>
          </a:p>
          <a:p>
            <a:r>
              <a:rPr lang="en-US" sz="2400" dirty="0"/>
              <a:t>Measure social media engagement for beauty, fashion and lifestyle brands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3486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http://www.workingmomsonly.com/wp-content/uploads/2015/05/bird-twitting-dollars.jpg">
            <a:extLst>
              <a:ext uri="{FF2B5EF4-FFF2-40B4-BE49-F238E27FC236}">
                <a16:creationId xmlns:a16="http://schemas.microsoft.com/office/drawing/2014/main" id="{06E2174D-2298-4D07-BAA6-8B7AE55D3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r="4529" b="-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B7381E-6C04-42B2-906F-2E3141C8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it-IT" b="1" dirty="0"/>
              <a:t>WHAT DO THEY 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7D4893-FAF6-44A1-953A-2BE606386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734832"/>
            <a:ext cx="5120113" cy="3462228"/>
          </a:xfrm>
        </p:spPr>
        <p:txBody>
          <a:bodyPr>
            <a:normAutofit/>
          </a:bodyPr>
          <a:lstStyle/>
          <a:p>
            <a:r>
              <a:rPr lang="en-US" sz="2400" dirty="0"/>
              <a:t>Clients want to know how much people are talking about them on social media, versus their competitors</a:t>
            </a:r>
          </a:p>
          <a:p>
            <a:r>
              <a:rPr lang="en-US" sz="2400" dirty="0"/>
              <a:t>Tribe provides them a metric on this, so companies can value their social media campaigns</a:t>
            </a:r>
          </a:p>
          <a:p>
            <a:r>
              <a:rPr lang="en-US" sz="2400" dirty="0"/>
              <a:t>Weighted average of likes, comments, shares, and so on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77908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://beautywiremagazine.com/wp-content/uploads/2016/06/beauty-and-social-media.jpg">
            <a:extLst>
              <a:ext uri="{FF2B5EF4-FFF2-40B4-BE49-F238E27FC236}">
                <a16:creationId xmlns:a16="http://schemas.microsoft.com/office/drawing/2014/main" id="{628A1B3E-E259-4A8F-873E-F9C7FF4E2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4" b="2"/>
          <a:stretch/>
        </p:blipFill>
        <p:spPr bwMode="auto">
          <a:xfrm>
            <a:off x="4636008" y="640082"/>
            <a:ext cx="6916329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401EDD9-CBCC-42DB-95AE-489EEADE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Autofit/>
          </a:bodyPr>
          <a:lstStyle/>
          <a:p>
            <a:r>
              <a:rPr lang="it-IT" b="1" dirty="0"/>
              <a:t>WHO ARE TRIBE’S CLIENTS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63F9BA-5BBA-4A64-9317-DCAACD03B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2722485"/>
            <a:ext cx="3667037" cy="3785419"/>
          </a:xfrm>
        </p:spPr>
        <p:txBody>
          <a:bodyPr>
            <a:normAutofit/>
          </a:bodyPr>
          <a:lstStyle/>
          <a:p>
            <a:r>
              <a:rPr lang="en-US" sz="2400" dirty="0"/>
              <a:t>Leading brands in the beauty, fashion and lifestyle industries</a:t>
            </a:r>
            <a:endParaRPr lang="it-IT" sz="2400" dirty="0"/>
          </a:p>
          <a:p>
            <a:r>
              <a:rPr lang="it-IT" sz="2400" dirty="0" err="1"/>
              <a:t>Mostly</a:t>
            </a:r>
            <a:r>
              <a:rPr lang="it-IT" sz="2400" dirty="0"/>
              <a:t> </a:t>
            </a:r>
            <a:r>
              <a:rPr lang="it-IT" sz="2400" dirty="0" err="1"/>
              <a:t>related</a:t>
            </a:r>
            <a:r>
              <a:rPr lang="it-IT" sz="2400" dirty="0"/>
              <a:t> to </a:t>
            </a:r>
            <a:r>
              <a:rPr lang="it-IT" sz="2400" dirty="0" err="1"/>
              <a:t>cosmetics</a:t>
            </a:r>
            <a:endParaRPr lang="it-IT" sz="2400" dirty="0"/>
          </a:p>
          <a:p>
            <a:r>
              <a:rPr lang="en-US" sz="2400" dirty="0"/>
              <a:t>Clients want to get a general understanding of digital trends within the beauty industry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29070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60C1FF-D6B6-4EAC-8862-AA1F3D98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WHO ARE WE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8FB67F1-7F9A-4AAD-B798-ADD90B3F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45" y="1468747"/>
            <a:ext cx="8335909" cy="48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4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3224818-CA1A-48FA-8F07-C90DB93D2829}"/>
              </a:ext>
            </a:extLst>
          </p:cNvPr>
          <p:cNvSpPr/>
          <p:nvPr/>
        </p:nvSpPr>
        <p:spPr>
          <a:xfrm>
            <a:off x="585927" y="4882404"/>
            <a:ext cx="5100498" cy="1712282"/>
          </a:xfrm>
          <a:prstGeom prst="rect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B659003-1E1C-4286-9EC3-4FB9501D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1105" y="571086"/>
            <a:ext cx="4298597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48296A9-5D18-4503-ADA4-7B4D40E1C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08" y="841086"/>
            <a:ext cx="4834798" cy="284400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A5005931-0CC2-42B5-BDE4-5E6EF1A7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27" y="5038724"/>
            <a:ext cx="5100498" cy="13861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this</a:t>
            </a:r>
            <a:r>
              <a:rPr lang="it-IT" b="1" dirty="0">
                <a:solidFill>
                  <a:schemeClr val="bg1"/>
                </a:solidFill>
              </a:rPr>
              <a:t> post </a:t>
            </a:r>
            <a:r>
              <a:rPr lang="it-IT" b="1" dirty="0" err="1">
                <a:solidFill>
                  <a:schemeClr val="bg1"/>
                </a:solidFill>
              </a:rPr>
              <a:t>about</a:t>
            </a:r>
            <a:r>
              <a:rPr lang="it-IT" b="1" dirty="0">
                <a:solidFill>
                  <a:schemeClr val="bg1"/>
                </a:solidFill>
              </a:rPr>
              <a:t> «</a:t>
            </a:r>
            <a:r>
              <a:rPr lang="it-IT" b="1" dirty="0" err="1">
                <a:solidFill>
                  <a:schemeClr val="bg1"/>
                </a:solidFill>
              </a:rPr>
              <a:t>Sephora</a:t>
            </a:r>
            <a:r>
              <a:rPr lang="it-IT" b="1" dirty="0">
                <a:solidFill>
                  <a:schemeClr val="bg1"/>
                </a:solidFill>
              </a:rPr>
              <a:t>?»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264A0CE-15E4-4BBB-91C2-B033B5818EC8}"/>
              </a:ext>
            </a:extLst>
          </p:cNvPr>
          <p:cNvCxnSpPr/>
          <p:nvPr/>
        </p:nvCxnSpPr>
        <p:spPr>
          <a:xfrm>
            <a:off x="6010181" y="204186"/>
            <a:ext cx="0" cy="6276513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A3246EC-3FDA-46E3-8AAB-2EA740B2E0C6}"/>
              </a:ext>
            </a:extLst>
          </p:cNvPr>
          <p:cNvCxnSpPr/>
          <p:nvPr/>
        </p:nvCxnSpPr>
        <p:spPr>
          <a:xfrm>
            <a:off x="6180341" y="204185"/>
            <a:ext cx="0" cy="6276513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346A0323-CDEE-4187-BE48-F0D3B5C5075D}"/>
              </a:ext>
            </a:extLst>
          </p:cNvPr>
          <p:cNvSpPr/>
          <p:nvPr/>
        </p:nvSpPr>
        <p:spPr>
          <a:xfrm>
            <a:off x="6516014" y="4875673"/>
            <a:ext cx="5100498" cy="1712282"/>
          </a:xfrm>
          <a:prstGeom prst="rect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218E7C4-7128-416F-937D-347CBCE5A332}"/>
              </a:ext>
            </a:extLst>
          </p:cNvPr>
          <p:cNvSpPr txBox="1">
            <a:spLocks/>
          </p:cNvSpPr>
          <p:nvPr/>
        </p:nvSpPr>
        <p:spPr>
          <a:xfrm>
            <a:off x="6527752" y="5083654"/>
            <a:ext cx="5097638" cy="1341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 err="1">
                <a:solidFill>
                  <a:schemeClr val="bg1"/>
                </a:solidFill>
              </a:rPr>
              <a:t>What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the </a:t>
            </a:r>
            <a:r>
              <a:rPr lang="it-IT" b="1" dirty="0" err="1">
                <a:solidFill>
                  <a:schemeClr val="bg1"/>
                </a:solidFill>
              </a:rPr>
              <a:t>topic</a:t>
            </a:r>
            <a:r>
              <a:rPr lang="it-IT" b="1" dirty="0">
                <a:solidFill>
                  <a:schemeClr val="bg1"/>
                </a:solidFill>
              </a:rPr>
              <a:t> in </a:t>
            </a:r>
            <a:r>
              <a:rPr lang="it-IT" b="1" dirty="0" err="1">
                <a:solidFill>
                  <a:schemeClr val="bg1"/>
                </a:solidFill>
              </a:rPr>
              <a:t>this</a:t>
            </a:r>
            <a:r>
              <a:rPr lang="it-IT" b="1" dirty="0">
                <a:solidFill>
                  <a:schemeClr val="bg1"/>
                </a:solidFill>
              </a:rPr>
              <a:t> post?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6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B659003-1E1C-4286-9EC3-4FB9501D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2426" y="5131052"/>
            <a:ext cx="1556097" cy="155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20FDFA1-37CA-4E35-93F2-62C532BD9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89" y="937500"/>
            <a:ext cx="8620218" cy="355813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F35DF5F-DEB6-4C1D-A3B2-3281FBADC25F}"/>
              </a:ext>
            </a:extLst>
          </p:cNvPr>
          <p:cNvSpPr/>
          <p:nvPr/>
        </p:nvSpPr>
        <p:spPr>
          <a:xfrm>
            <a:off x="2494625" y="5569824"/>
            <a:ext cx="7217545" cy="1103335"/>
          </a:xfrm>
          <a:prstGeom prst="rect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0CBACCC-0CF0-489F-B13D-C43356FA2232}"/>
              </a:ext>
            </a:extLst>
          </p:cNvPr>
          <p:cNvSpPr txBox="1">
            <a:spLocks/>
          </p:cNvSpPr>
          <p:nvPr/>
        </p:nvSpPr>
        <p:spPr>
          <a:xfrm>
            <a:off x="3535394" y="5761607"/>
            <a:ext cx="5100498" cy="75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 err="1">
                <a:solidFill>
                  <a:schemeClr val="bg1"/>
                </a:solidFill>
              </a:rPr>
              <a:t>But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what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about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here</a:t>
            </a:r>
            <a:r>
              <a:rPr lang="it-IT" b="1" dirty="0">
                <a:solidFill>
                  <a:schemeClr val="bg1"/>
                </a:solidFill>
              </a:rPr>
              <a:t>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14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>
            <a:extLst>
              <a:ext uri="{FF2B5EF4-FFF2-40B4-BE49-F238E27FC236}">
                <a16:creationId xmlns:a16="http://schemas.microsoft.com/office/drawing/2014/main" id="{628A1B3E-E259-4A8F-873E-F9C7FF4E2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844" y="2586027"/>
            <a:ext cx="10026311" cy="17569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401EDD9-CBCC-42DB-95AE-489EEADE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8999896" cy="1676603"/>
          </a:xfrm>
        </p:spPr>
        <p:txBody>
          <a:bodyPr>
            <a:noAutofit/>
          </a:bodyPr>
          <a:lstStyle/>
          <a:p>
            <a:r>
              <a:rPr lang="it-IT" b="1" dirty="0"/>
              <a:t>HEAVY PERFORMANCE DROP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63F9BA-5BBA-4A64-9317-DCAACD03B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63" y="5120382"/>
            <a:ext cx="11496674" cy="4459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dirty="0" err="1"/>
              <a:t>Tribe</a:t>
            </a:r>
            <a:r>
              <a:rPr lang="it-IT" sz="2400" dirty="0"/>
              <a:t> </a:t>
            </a:r>
            <a:r>
              <a:rPr lang="it-IT" sz="2400" dirty="0" err="1"/>
              <a:t>promises</a:t>
            </a:r>
            <a:r>
              <a:rPr lang="it-IT" sz="2400" dirty="0"/>
              <a:t> 95% </a:t>
            </a:r>
            <a:r>
              <a:rPr lang="it-IT" sz="2400" dirty="0" err="1"/>
              <a:t>accuracy</a:t>
            </a:r>
            <a:r>
              <a:rPr lang="it-IT" sz="2400" dirty="0"/>
              <a:t> to </a:t>
            </a:r>
            <a:r>
              <a:rPr lang="it-IT" sz="2400" dirty="0" err="1"/>
              <a:t>their</a:t>
            </a:r>
            <a:r>
              <a:rPr lang="it-IT" sz="2400" dirty="0"/>
              <a:t> clients</a:t>
            </a:r>
          </a:p>
        </p:txBody>
      </p:sp>
    </p:spTree>
    <p:extLst>
      <p:ext uri="{BB962C8B-B14F-4D97-AF65-F5344CB8AC3E}">
        <p14:creationId xmlns:p14="http://schemas.microsoft.com/office/powerpoint/2010/main" val="417553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cdn-images-1.medium.com/max/1280/1*tBIm5JveU0nspLUwjGUdfw.png">
            <a:extLst>
              <a:ext uri="{FF2B5EF4-FFF2-40B4-BE49-F238E27FC236}">
                <a16:creationId xmlns:a16="http://schemas.microsoft.com/office/drawing/2014/main" id="{E00134C2-09CA-4227-8174-FB4C7E433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0" name="Rectangle 72">
            <a:extLst>
              <a:ext uri="{FF2B5EF4-FFF2-40B4-BE49-F238E27FC236}">
                <a16:creationId xmlns:a16="http://schemas.microsoft.com/office/drawing/2014/main" id="{724CD679-7405-4CD3-A92A-9469F279A5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CB974A-A9A9-483C-9E9A-99918ECD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it-IT" b="1" dirty="0"/>
              <a:t>WHAT IS THE PROBLEM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FE4DE6-8E21-47CD-B1B7-E94D50C30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400" dirty="0"/>
              <a:t>Processing natural language in different languages is hard</a:t>
            </a:r>
            <a:endParaRPr lang="it-IT" sz="2400" dirty="0"/>
          </a:p>
          <a:p>
            <a:r>
              <a:rPr lang="en-US" sz="2400" dirty="0"/>
              <a:t>The availability of resources and training data in English led to a disproportionate focus on the English language</a:t>
            </a:r>
          </a:p>
          <a:p>
            <a:r>
              <a:rPr lang="en-US" sz="2400" dirty="0"/>
              <a:t>Few attentions have been paid to all the other languages that are spoken around the world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3947820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423</Words>
  <Application>Microsoft Office PowerPoint</Application>
  <PresentationFormat>Widescreen</PresentationFormat>
  <Paragraphs>59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Tema di Office</vt:lpstr>
      <vt:lpstr>IACS Capstone Project Course</vt:lpstr>
      <vt:lpstr>WHO IS TRIBE DYNAMICS</vt:lpstr>
      <vt:lpstr>WHAT DO THEY DO</vt:lpstr>
      <vt:lpstr>WHO ARE TRIBE’S CLIENTS</vt:lpstr>
      <vt:lpstr>WHO ARE WE</vt:lpstr>
      <vt:lpstr>Is this post about «Sephora?»</vt:lpstr>
      <vt:lpstr>Presentazione standard di PowerPoint</vt:lpstr>
      <vt:lpstr>HEAVY PERFORMANCE DROP</vt:lpstr>
      <vt:lpstr>WHAT IS THE PROBLEM</vt:lpstr>
      <vt:lpstr>WHY SHOULD WE SOLVE THIS PROBLEM</vt:lpstr>
      <vt:lpstr>APPROACH #1: MACHINE TRANSLATION</vt:lpstr>
      <vt:lpstr>APPROACH #2: ONE GIGANTIC VOCABULARY</vt:lpstr>
      <vt:lpstr>TRIBE’S CURRENT APPROACH</vt:lpstr>
      <vt:lpstr>HOW DO THEY APPLY THEIR MODEL</vt:lpstr>
      <vt:lpstr>WHAT’S THE PATH TO A SOLUTION</vt:lpstr>
      <vt:lpstr>ADVANTAGES (1/2)</vt:lpstr>
      <vt:lpstr>ADVANTAGES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Bianchi</dc:creator>
  <cp:lastModifiedBy>Alessandro Bianchi</cp:lastModifiedBy>
  <cp:revision>50</cp:revision>
  <dcterms:created xsi:type="dcterms:W3CDTF">2018-02-05T09:19:32Z</dcterms:created>
  <dcterms:modified xsi:type="dcterms:W3CDTF">2018-02-06T11:04:56Z</dcterms:modified>
</cp:coreProperties>
</file>